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media/image1.png" ContentType="image/png"/>
  <Override PartName="/ppt/media/image7.jpeg" ContentType="image/jpeg"/>
  <Override PartName="/ppt/media/image9.png" ContentType="image/png"/>
  <Override PartName="/ppt/media/image2.png" ContentType="image/png"/>
  <Override PartName="/ppt/media/image4.jpeg" ContentType="image/jpeg"/>
  <Override PartName="/ppt/media/image3.jpeg" ContentType="image/jpeg"/>
  <Override PartName="/ppt/media/image11.png" ContentType="image/png"/>
  <Override PartName="/ppt/media/image5.jpeg" ContentType="image/jpeg"/>
  <Override PartName="/ppt/media/image6.jpeg" ContentType="image/jpeg"/>
  <Override PartName="/ppt/media/image21.png" ContentType="image/png"/>
  <Override PartName="/ppt/media/image8.png" ContentType="image/png"/>
  <Override PartName="/ppt/media/image23.jpeg" ContentType="image/jpeg"/>
  <Override PartName="/ppt/media/image10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2.png" ContentType="image/png"/>
  <Override PartName="/ppt/media/image24.png" ContentType="image/png"/>
  <Override PartName="/ppt/media/image2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 fontScale="88000"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Образец заголовка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9DCB78B4-1D38-4FF3-94ED-963ACC451D8A}" type="datetime1">
              <a:rPr b="0" lang="ru-RU" sz="1200" spc="-1" strike="noStrike">
                <a:solidFill>
                  <a:srgbClr val="8b8b8b"/>
                </a:solidFill>
                <a:latin typeface="Calibri"/>
              </a:rPr>
              <a:t>28.02.2023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A6994391-81C4-4AD2-BDE2-C16455F61168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100000"/>
              </a:lnSpc>
            </a:pPr>
            <a:r>
              <a:rPr b="0" lang="ru-RU" sz="4400" spc="-1" strike="noStrike">
                <a:solidFill>
                  <a:srgbClr val="000000"/>
                </a:solidFill>
                <a:latin typeface="Calibri"/>
              </a:rPr>
              <a:t>Образец заголовка</a:t>
            </a:r>
            <a:endParaRPr b="0" lang="ru-RU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Образец текста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ru-RU" sz="2800" spc="-1" strike="noStrike">
                <a:solidFill>
                  <a:srgbClr val="000000"/>
                </a:solidFill>
                <a:latin typeface="Calibri"/>
              </a:rPr>
              <a:t>Второй уровень</a:t>
            </a:r>
            <a:endParaRPr b="0" lang="ru-RU" sz="2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Третий уровень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Четвертый уровень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7FE69FB8-990B-4428-9487-86E477B8BDED}" type="datetime1">
              <a:rPr b="0" lang="ru-RU" sz="1200" spc="-1" strike="noStrike">
                <a:solidFill>
                  <a:srgbClr val="8b8b8b"/>
                </a:solidFill>
                <a:latin typeface="Calibri"/>
              </a:rPr>
              <a:t>28.02.2023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FE085E1-2F88-42FF-AC77-9EA3BB63D3A7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E5DF116E-92BD-4DC7-9478-7CB438B6A32B}" type="datetime1">
              <a:rPr b="0" lang="ru-RU" sz="1200" spc="-1" strike="noStrike">
                <a:solidFill>
                  <a:srgbClr val="8b8b8b"/>
                </a:solidFill>
                <a:latin typeface="Calibri"/>
              </a:rPr>
              <a:t>28.02.2023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AD6C1582-355E-479E-BCCD-C9160674BD58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ru-RU" sz="1800" spc="-1" strike="noStrike">
                <a:solidFill>
                  <a:srgbClr val="000000"/>
                </a:solidFill>
                <a:latin typeface="Calibri"/>
              </a:rPr>
              <a:t>Для правки текста заглавия щёлкните мышью</a:t>
            </a:r>
            <a:endParaRPr b="0" lang="ru-RU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6" Type="http://schemas.openxmlformats.org/officeDocument/2006/relationships/image" Target="../media/image6.jpeg"/><Relationship Id="rId7" Type="http://schemas.openxmlformats.org/officeDocument/2006/relationships/image" Target="../media/image7.jpeg"/><Relationship Id="rId8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image" Target="../media/image24.png"/><Relationship Id="rId3" Type="http://schemas.openxmlformats.org/officeDocument/2006/relationships/hyperlink" Target="#&#1057;&#1090;&#1088;&#1072;&#1085;&#1080;&#1094;&#1072; 2" TargetMode="External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hyperlink" Target="#&#1057;&#1090;&#1088;&#1072;&#1085;&#1080;&#1094;&#1072; 2" TargetMode="External"/><Relationship Id="rId3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hyperlink" Target="#&#1057;&#1090;&#1088;&#1072;&#1085;&#1080;&#1094;&#1072; 3" TargetMode="External"/><Relationship Id="rId3" Type="http://schemas.openxmlformats.org/officeDocument/2006/relationships/hyperlink" Target="#&#1057;&#1090;&#1088;&#1072;&#1085;&#1080;&#1094;&#1072; 4" TargetMode="External"/><Relationship Id="rId4" Type="http://schemas.openxmlformats.org/officeDocument/2006/relationships/hyperlink" Target="#&#1057;&#1090;&#1088;&#1072;&#1085;&#1080;&#1094;&#1072; 5" TargetMode="External"/><Relationship Id="rId5" Type="http://schemas.openxmlformats.org/officeDocument/2006/relationships/hyperlink" Target="#&#1057;&#1090;&#1088;&#1072;&#1085;&#1080;&#1094;&#1072; 6" TargetMode="External"/><Relationship Id="rId6" Type="http://schemas.openxmlformats.org/officeDocument/2006/relationships/hyperlink" Target="#&#1057;&#1090;&#1088;&#1072;&#1085;&#1080;&#1094;&#1072; 7" TargetMode="External"/><Relationship Id="rId7" Type="http://schemas.openxmlformats.org/officeDocument/2006/relationships/hyperlink" Target="#&#1057;&#1090;&#1088;&#1072;&#1085;&#1080;&#1094;&#1072; 8" TargetMode="External"/><Relationship Id="rId8" Type="http://schemas.openxmlformats.org/officeDocument/2006/relationships/hyperlink" Target="#&#1057;&#1090;&#1088;&#1072;&#1085;&#1080;&#1094;&#1072; 9" TargetMode="External"/><Relationship Id="rId9" Type="http://schemas.openxmlformats.org/officeDocument/2006/relationships/hyperlink" Target="#&#1057;&#1090;&#1088;&#1072;&#1085;&#1080;&#1094;&#1072; 10" TargetMode="External"/><Relationship Id="rId10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hyperlink" Target="#&#1057;&#1090;&#1088;&#1072;&#1085;&#1080;&#1094;&#1072; 2" TargetMode="External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hyperlink" Target="#&#1057;&#1090;&#1088;&#1072;&#1085;&#1080;&#1094;&#1072; 2" TargetMode="External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hyperlink" Target="#&#1057;&#1090;&#1088;&#1072;&#1085;&#1080;&#1094;&#1072; 2" TargetMode="External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hyperlink" Target="#&#1057;&#1090;&#1088;&#1072;&#1085;&#1080;&#1094;&#1072; 2" TargetMode="External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hyperlink" Target="#&#1057;&#1090;&#1088;&#1072;&#1085;&#1080;&#1094;&#1072; 2" TargetMode="External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hyperlink" Target="#&#1057;&#1090;&#1088;&#1072;&#1085;&#1080;&#1094;&#1072; 2" TargetMode="External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hyperlink" Target="#&#1057;&#1090;&#1088;&#1072;&#1085;&#1080;&#1094;&#1072; 2" TargetMode="External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-12600" y="2739960"/>
            <a:ext cx="9137160" cy="14284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ctr">
              <a:lnSpc>
                <a:spcPct val="90000"/>
              </a:lnSpc>
              <a:spcBef>
                <a:spcPts val="601"/>
              </a:spcBef>
            </a:pPr>
            <a:r>
              <a:rPr b="1" lang="ru-RU" sz="3600" spc="-1" strike="noStrike">
                <a:solidFill>
                  <a:srgbClr val="971914"/>
                </a:solidFill>
                <a:latin typeface="Times New Roman"/>
              </a:rPr>
              <a:t>История создания, причины возникновения и содержание манифеста </a:t>
            </a:r>
            <a:r>
              <a:rPr b="1" lang="en-US" sz="3600" spc="-1" strike="noStrike">
                <a:solidFill>
                  <a:srgbClr val="971914"/>
                </a:solidFill>
                <a:latin typeface="Times New Roman"/>
              </a:rPr>
              <a:t>Agile.</a:t>
            </a:r>
            <a:r>
              <a:rPr b="1" lang="ru-RU" sz="3600" spc="-1" strike="noStrike">
                <a:solidFill>
                  <a:srgbClr val="971914"/>
                </a:solidFill>
                <a:latin typeface="Times New Roman"/>
              </a:rPr>
              <a:t> Его роль в технологии разработки ПО.</a:t>
            </a:r>
            <a:endParaRPr b="0" lang="ru-RU" sz="36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24" name="Picture 3" descr=""/>
          <p:cNvPicPr/>
          <p:nvPr/>
        </p:nvPicPr>
        <p:blipFill>
          <a:blip r:embed="rId1"/>
          <a:stretch/>
        </p:blipFill>
        <p:spPr>
          <a:xfrm>
            <a:off x="132480" y="126360"/>
            <a:ext cx="3604320" cy="1115640"/>
          </a:xfrm>
          <a:prstGeom prst="rect">
            <a:avLst/>
          </a:prstGeom>
          <a:ln>
            <a:noFill/>
          </a:ln>
        </p:spPr>
      </p:pic>
      <p:sp>
        <p:nvSpPr>
          <p:cNvPr id="125" name="CustomShape 2"/>
          <p:cNvSpPr/>
          <p:nvPr/>
        </p:nvSpPr>
        <p:spPr>
          <a:xfrm flipH="1">
            <a:off x="-13320" y="5666040"/>
            <a:ext cx="2842920" cy="1243800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CustomShape 3"/>
          <p:cNvSpPr/>
          <p:nvPr/>
        </p:nvSpPr>
        <p:spPr>
          <a:xfrm>
            <a:off x="-396720" y="196920"/>
            <a:ext cx="9514440" cy="82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ru-RU" sz="2400" spc="-1" strike="noStrike">
                <a:solidFill>
                  <a:srgbClr val="a40000"/>
                </a:solidFill>
                <a:latin typeface="Times New Roman"/>
              </a:rPr>
              <a:t>НИЖЕГОРОДСКИЙ </a:t>
            </a:r>
            <a:endParaRPr b="0" lang="ru-RU" sz="24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1" lang="ru-RU" sz="2400" spc="-1" strike="noStrike">
                <a:solidFill>
                  <a:srgbClr val="a40000"/>
                </a:solidFill>
                <a:latin typeface="Times New Roman"/>
              </a:rPr>
              <a:t>ИНСТИТУТ УПРАВЛЕНИЯ </a:t>
            </a:r>
            <a:endParaRPr b="0" lang="ru-RU" sz="2400" spc="-1" strike="noStrike">
              <a:latin typeface="Arial"/>
            </a:endParaRPr>
          </a:p>
        </p:txBody>
      </p:sp>
      <p:grpSp>
        <p:nvGrpSpPr>
          <p:cNvPr id="127" name="Group 4"/>
          <p:cNvGrpSpPr/>
          <p:nvPr/>
        </p:nvGrpSpPr>
        <p:grpSpPr>
          <a:xfrm>
            <a:off x="2830680" y="6065280"/>
            <a:ext cx="6312960" cy="780840"/>
            <a:chOff x="2830680" y="6065280"/>
            <a:chExt cx="6312960" cy="780840"/>
          </a:xfrm>
        </p:grpSpPr>
        <p:pic>
          <p:nvPicPr>
            <p:cNvPr id="128" name="Рисунок 13" descr="D:\ИПК\Фотографии\на стенд\на сайт\главная\Академия 2.JPG"/>
            <p:cNvPicPr/>
            <p:nvPr/>
          </p:nvPicPr>
          <p:blipFill>
            <a:blip r:embed="rId2"/>
            <a:stretch/>
          </p:blipFill>
          <p:spPr>
            <a:xfrm>
              <a:off x="3953880" y="6065280"/>
              <a:ext cx="1045440" cy="7804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29" name="Рисунок 14" descr="D:\для фотопрезентации ФПК\Презид.программа\фото Открытие Президентской  Прогр\6.jpg"/>
            <p:cNvPicPr/>
            <p:nvPr/>
          </p:nvPicPr>
          <p:blipFill>
            <a:blip r:embed="rId3"/>
            <a:srcRect l="5672" t="0" r="0" b="1185"/>
            <a:stretch/>
          </p:blipFill>
          <p:spPr>
            <a:xfrm>
              <a:off x="2830680" y="6065280"/>
              <a:ext cx="1132560" cy="7804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0" name="Рисунок 15" descr="D:\Презид.программа 20 мая-05 июня 2013\30.05.13\работа в проектных группах_30.05.13\DSCF8003.JPG"/>
            <p:cNvPicPr/>
            <p:nvPr/>
          </p:nvPicPr>
          <p:blipFill>
            <a:blip r:embed="rId4"/>
            <a:stretch/>
          </p:blipFill>
          <p:spPr>
            <a:xfrm>
              <a:off x="6045480" y="6075000"/>
              <a:ext cx="1055160" cy="7711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1" name="Рисунок 16" descr="D:\для фотопрезентации ФПК\Президентская программа (6) 17 сентября 2012 (З).JPG"/>
            <p:cNvPicPr/>
            <p:nvPr/>
          </p:nvPicPr>
          <p:blipFill>
            <a:blip r:embed="rId5"/>
            <a:stretch/>
          </p:blipFill>
          <p:spPr>
            <a:xfrm>
              <a:off x="4999680" y="6074640"/>
              <a:ext cx="1045440" cy="7711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2" name="Рисунок 17" descr="D:\ИПК\Фотографии\для книги Академии\1.2.Здание.jpg"/>
            <p:cNvPicPr/>
            <p:nvPr/>
          </p:nvPicPr>
          <p:blipFill>
            <a:blip r:embed="rId6"/>
            <a:srcRect l="0" t="0" r="0" b="1204"/>
            <a:stretch/>
          </p:blipFill>
          <p:spPr>
            <a:xfrm>
              <a:off x="7091280" y="6074640"/>
              <a:ext cx="987480" cy="7711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33" name="Рисунок 18" descr="D:\ИПК\Фотографии\для книги Академии\5.2.JPG"/>
            <p:cNvPicPr/>
            <p:nvPr/>
          </p:nvPicPr>
          <p:blipFill>
            <a:blip r:embed="rId7"/>
            <a:stretch/>
          </p:blipFill>
          <p:spPr>
            <a:xfrm>
              <a:off x="8078760" y="6074640"/>
              <a:ext cx="1064880" cy="77112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34" name="CustomShape 5"/>
          <p:cNvSpPr/>
          <p:nvPr/>
        </p:nvSpPr>
        <p:spPr>
          <a:xfrm>
            <a:off x="3564000" y="5677560"/>
            <a:ext cx="63507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just">
              <a:lnSpc>
                <a:spcPct val="100000"/>
              </a:lnSpc>
            </a:pPr>
            <a:r>
              <a:rPr b="1" lang="ru-RU" sz="1800" spc="-1" strike="noStrike">
                <a:solidFill>
                  <a:srgbClr val="971914"/>
                </a:solidFill>
                <a:latin typeface="Times New Roman"/>
              </a:rPr>
              <a:t>Работу выполнила: студент группы Иб-321</a:t>
            </a:r>
            <a:endParaRPr b="0" lang="ru-RU" sz="1800" spc="-1" strike="noStrike">
              <a:latin typeface="Arial"/>
            </a:endParaRPr>
          </a:p>
        </p:txBody>
      </p:sp>
    </p:spTree>
  </p:cSld>
  <mc:AlternateContent>
    <mc:Choice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Picture 2" descr="https://dommedtorg.ru/userfiles/icons/bezopasno.jpg"/>
          <p:cNvPicPr/>
          <p:nvPr/>
        </p:nvPicPr>
        <p:blipFill>
          <a:blip r:embed="rId1"/>
          <a:stretch/>
        </p:blipFill>
        <p:spPr>
          <a:xfrm>
            <a:off x="6115320" y="3840480"/>
            <a:ext cx="2987280" cy="2987280"/>
          </a:xfrm>
          <a:prstGeom prst="rect">
            <a:avLst/>
          </a:prstGeom>
          <a:ln>
            <a:noFill/>
          </a:ln>
        </p:spPr>
      </p:pic>
      <p:pic>
        <p:nvPicPr>
          <p:cNvPr id="179" name="Picture 3" descr=""/>
          <p:cNvPicPr/>
          <p:nvPr/>
        </p:nvPicPr>
        <p:blipFill>
          <a:blip r:embed="rId2"/>
          <a:stretch/>
        </p:blipFill>
        <p:spPr>
          <a:xfrm>
            <a:off x="107640" y="68760"/>
            <a:ext cx="1163880" cy="362160"/>
          </a:xfrm>
          <a:prstGeom prst="rect">
            <a:avLst/>
          </a:prstGeom>
          <a:ln>
            <a:noFill/>
          </a:ln>
        </p:spPr>
      </p:pic>
      <p:sp>
        <p:nvSpPr>
          <p:cNvPr id="180" name="CustomShape 1"/>
          <p:cNvSpPr/>
          <p:nvPr/>
        </p:nvSpPr>
        <p:spPr>
          <a:xfrm>
            <a:off x="0" y="620640"/>
            <a:ext cx="9143640" cy="456120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Оценка результативности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6856920" y="68760"/>
            <a:ext cx="221256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100" spc="-1" strike="noStrike">
                <a:solidFill>
                  <a:srgbClr val="a50021"/>
                </a:solidFill>
                <a:latin typeface="Times New Roman"/>
              </a:rPr>
              <a:t>НИЖЕГОРОДСКИЙ ИНСТИТУТ  УПРАВЛЕНИЯ</a:t>
            </a:r>
            <a:endParaRPr b="0" lang="ru-RU" sz="1100" spc="-1" strike="noStrike">
              <a:latin typeface="Arial"/>
            </a:endParaRPr>
          </a:p>
        </p:txBody>
      </p:sp>
      <p:sp>
        <p:nvSpPr>
          <p:cNvPr id="182" name="CustomShape 3"/>
          <p:cNvSpPr/>
          <p:nvPr/>
        </p:nvSpPr>
        <p:spPr>
          <a:xfrm>
            <a:off x="323640" y="1271520"/>
            <a:ext cx="6174000" cy="4113720"/>
          </a:xfrm>
          <a:prstGeom prst="rect">
            <a:avLst/>
          </a:prstGeom>
          <a:noFill/>
          <a:ln>
            <a:solidFill>
              <a:srgbClr val="97191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После грамотного внедрения Agile команда начинает работать эффективнее, упрощается взаимодействие сотрудников. Однако такой радикальный переход на гибкую методологию может встретить сопротивление как со стороны руководства, так и со стороны персонала. Другими причинами отсутствия ожидаемого результата являются недостаточный опыт команды и нарушение последовательности внедрения нового подхода.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183" name="TextShape 4"/>
          <p:cNvSpPr txBox="1"/>
          <p:nvPr/>
        </p:nvSpPr>
        <p:spPr>
          <a:xfrm>
            <a:off x="8802000" y="6464880"/>
            <a:ext cx="338400" cy="37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3"/>
              </a:rPr>
              <a:t>&lt;</a:t>
            </a:r>
            <a:endParaRPr b="0" lang="ru-RU" sz="2000" spc="-1" strike="noStrike">
              <a:latin typeface="Arial"/>
            </a:endParaRPr>
          </a:p>
        </p:txBody>
      </p:sp>
    </p:spTree>
  </p:cSld>
  <p:transition spd="slow">
    <p:wipe dir="l"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TextShape 1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F2B59033-C104-4D31-AE93-0A41E84C9BAC}" type="slidenum">
              <a:rPr b="0" lang="ru-RU" sz="1200" spc="-1" strike="noStrike">
                <a:solidFill>
                  <a:srgbClr val="8b8b8b"/>
                </a:solidFill>
                <a:latin typeface="Calibri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  <p:sp>
        <p:nvSpPr>
          <p:cNvPr id="185" name="CustomShape 2"/>
          <p:cNvSpPr/>
          <p:nvPr/>
        </p:nvSpPr>
        <p:spPr>
          <a:xfrm>
            <a:off x="6553080" y="6245280"/>
            <a:ext cx="2133360" cy="47592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algn="r">
              <a:lnSpc>
                <a:spcPct val="100000"/>
              </a:lnSpc>
            </a:pPr>
            <a:fld id="{5B0DBD15-1D06-4D34-8ED0-E4A34DDA168C}" type="slidenum">
              <a:rPr b="0" lang="ru-RU" sz="1400" spc="-1" strike="noStrike">
                <a:solidFill>
                  <a:srgbClr val="000000"/>
                </a:solidFill>
                <a:latin typeface="Calibri"/>
              </a:rPr>
              <a:t>&lt;номер&gt;</a:t>
            </a:fld>
            <a:endParaRPr b="0" lang="ru-RU" sz="1400" spc="-1" strike="noStrike">
              <a:latin typeface="Arial"/>
            </a:endParaRPr>
          </a:p>
        </p:txBody>
      </p:sp>
      <p:pic>
        <p:nvPicPr>
          <p:cNvPr id="186" name="Picture 3" descr=""/>
          <p:cNvPicPr/>
          <p:nvPr/>
        </p:nvPicPr>
        <p:blipFill>
          <a:blip r:embed="rId1"/>
          <a:stretch/>
        </p:blipFill>
        <p:spPr>
          <a:xfrm>
            <a:off x="539640" y="2989440"/>
            <a:ext cx="3096000" cy="879120"/>
          </a:xfrm>
          <a:prstGeom prst="rect">
            <a:avLst/>
          </a:prstGeom>
          <a:ln w="9360">
            <a:noFill/>
          </a:ln>
        </p:spPr>
      </p:pic>
      <p:sp>
        <p:nvSpPr>
          <p:cNvPr id="187" name="CustomShape 3"/>
          <p:cNvSpPr/>
          <p:nvPr/>
        </p:nvSpPr>
        <p:spPr>
          <a:xfrm>
            <a:off x="4317840" y="0"/>
            <a:ext cx="4825800" cy="6857640"/>
          </a:xfrm>
          <a:prstGeom prst="rect">
            <a:avLst/>
          </a:prstGeom>
          <a:solidFill>
            <a:srgbClr val="971914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ru-RU" sz="3600" spc="-1" strike="noStrike">
                <a:solidFill>
                  <a:srgbClr val="ffffff"/>
                </a:solidFill>
                <a:latin typeface="Times New Roman"/>
              </a:rPr>
              <a:t>Спасибо за внимание!</a:t>
            </a:r>
            <a:endParaRPr b="0" lang="ru-RU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3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Times New Roman"/>
              </a:rPr>
              <a:t>    </a:t>
            </a:r>
            <a:r>
              <a:rPr b="1" lang="ru-RU" sz="1400" spc="-1" strike="noStrike" u="sng">
                <a:solidFill>
                  <a:srgbClr val="ffffff"/>
                </a:solidFill>
                <a:uFillTx/>
                <a:latin typeface="Times New Roman"/>
              </a:rPr>
              <a:t>Адрес:</a:t>
            </a:r>
            <a:endParaRPr b="0" lang="ru-RU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ru-RU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ru-RU" sz="1400" spc="-1" strike="noStrike">
                <a:solidFill>
                  <a:srgbClr val="ffffff"/>
                </a:solidFill>
                <a:latin typeface="Times New Roman"/>
              </a:rPr>
              <a:t> </a:t>
            </a:r>
            <a:r>
              <a:rPr b="1" lang="en-US" sz="1400" spc="-1" strike="noStrike">
                <a:solidFill>
                  <a:srgbClr val="ffffff"/>
                </a:solidFill>
                <a:latin typeface="Times New Roman"/>
              </a:rPr>
              <a:t>  </a:t>
            </a:r>
            <a:r>
              <a:rPr b="1" lang="ru-RU" sz="1400" spc="-1" strike="noStrike">
                <a:solidFill>
                  <a:srgbClr val="ffffff"/>
                </a:solidFill>
                <a:latin typeface="Times New Roman"/>
              </a:rPr>
              <a:t>603022, г. Н.Новгород, ул. Гагарина, д.46 </a:t>
            </a:r>
            <a:r>
              <a:rPr b="1" lang="en-US" sz="1400" spc="-1" strike="noStrike">
                <a:solidFill>
                  <a:srgbClr val="ffffff"/>
                </a:solidFill>
                <a:latin typeface="Times New Roman"/>
              </a:rPr>
              <a:t>  </a:t>
            </a:r>
            <a:endParaRPr b="0" lang="ru-RU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Times New Roman"/>
              </a:rPr>
              <a:t>   </a:t>
            </a:r>
            <a:r>
              <a:rPr b="1" lang="ru-RU" sz="1400" spc="-1" strike="noStrike">
                <a:solidFill>
                  <a:srgbClr val="ffffff"/>
                </a:solidFill>
                <a:latin typeface="Times New Roman"/>
              </a:rPr>
              <a:t>Нижегородский институт управления – филиал </a:t>
            </a:r>
            <a:r>
              <a:rPr b="1" lang="en-US" sz="1400" spc="-1" strike="noStrike">
                <a:solidFill>
                  <a:srgbClr val="ffffff"/>
                </a:solidFill>
                <a:latin typeface="Times New Roman"/>
              </a:rPr>
              <a:t>             </a:t>
            </a:r>
            <a:endParaRPr b="0" lang="ru-RU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Times New Roman"/>
              </a:rPr>
              <a:t>   </a:t>
            </a:r>
            <a:r>
              <a:rPr b="1" lang="ru-RU" sz="1400" spc="-1" strike="noStrike">
                <a:solidFill>
                  <a:srgbClr val="ffffff"/>
                </a:solidFill>
                <a:latin typeface="Times New Roman"/>
              </a:rPr>
              <a:t>Российской академии народного хозяйства и </a:t>
            </a:r>
            <a:r>
              <a:rPr b="1" lang="en-US" sz="1400" spc="-1" strike="noStrike">
                <a:solidFill>
                  <a:srgbClr val="ffffff"/>
                </a:solidFill>
                <a:latin typeface="Times New Roman"/>
              </a:rPr>
              <a:t> </a:t>
            </a:r>
            <a:endParaRPr b="0" lang="ru-RU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ffffff"/>
                </a:solidFill>
                <a:latin typeface="Times New Roman"/>
              </a:rPr>
              <a:t>   </a:t>
            </a:r>
            <a:r>
              <a:rPr b="1" lang="ru-RU" sz="1400" spc="-1" strike="noStrike">
                <a:solidFill>
                  <a:srgbClr val="ffffff"/>
                </a:solidFill>
                <a:latin typeface="Times New Roman"/>
              </a:rPr>
              <a:t>государственной службы при Президенте РФ</a:t>
            </a:r>
            <a:r>
              <a:rPr b="1" lang="en-US" sz="1400" spc="-1" strike="noStrike">
                <a:solidFill>
                  <a:srgbClr val="ffffff"/>
                </a:solidFill>
                <a:latin typeface="Times New Roman"/>
              </a:rPr>
              <a:t>.</a:t>
            </a:r>
            <a:endParaRPr b="0" lang="ru-RU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ru-RU" sz="1400" spc="-1" strike="noStrike">
              <a:latin typeface="Arial"/>
            </a:endParaRPr>
          </a:p>
        </p:txBody>
      </p:sp>
      <p:sp>
        <p:nvSpPr>
          <p:cNvPr id="188" name="TextShape 4"/>
          <p:cNvSpPr txBox="1"/>
          <p:nvPr/>
        </p:nvSpPr>
        <p:spPr>
          <a:xfrm>
            <a:off x="8802000" y="6464880"/>
            <a:ext cx="338400" cy="37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2"/>
              </a:rPr>
              <a:t>&lt;</a:t>
            </a:r>
            <a:endParaRPr b="0" lang="ru-RU" sz="2000" spc="-1" strike="noStrike">
              <a:latin typeface="Arial"/>
            </a:endParaRPr>
          </a:p>
        </p:txBody>
      </p:sp>
    </p:spTree>
  </p:cSld>
  <p:transition spd="slow">
    <p:wipe dir="l"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3_0" descr=""/>
          <p:cNvPicPr/>
          <p:nvPr/>
        </p:nvPicPr>
        <p:blipFill>
          <a:blip r:embed="rId1"/>
          <a:stretch/>
        </p:blipFill>
        <p:spPr>
          <a:xfrm>
            <a:off x="107640" y="68760"/>
            <a:ext cx="1163880" cy="362160"/>
          </a:xfrm>
          <a:prstGeom prst="rect">
            <a:avLst/>
          </a:prstGeom>
          <a:ln>
            <a:noFill/>
          </a:ln>
        </p:spPr>
      </p:pic>
      <p:sp>
        <p:nvSpPr>
          <p:cNvPr id="136" name="CustomShape 1"/>
          <p:cNvSpPr/>
          <p:nvPr/>
        </p:nvSpPr>
        <p:spPr>
          <a:xfrm>
            <a:off x="0" y="431280"/>
            <a:ext cx="9143640" cy="395280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ffffff"/>
                </a:solidFill>
                <a:latin typeface="Times New Roman"/>
              </a:rPr>
              <a:t>Оглавление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6856920" y="68760"/>
            <a:ext cx="221256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100" spc="-1" strike="noStrike">
                <a:solidFill>
                  <a:srgbClr val="a50021"/>
                </a:solidFill>
                <a:latin typeface="Times New Roman"/>
              </a:rPr>
              <a:t>НИЖЕГОРОДСКИЙ ИНСТИТУТ  УПРАВЛЕНИЯ</a:t>
            </a:r>
            <a:endParaRPr b="0" lang="ru-RU" sz="1100" spc="-1" strike="noStrike">
              <a:latin typeface="Arial"/>
            </a:endParaRPr>
          </a:p>
        </p:txBody>
      </p:sp>
      <p:sp>
        <p:nvSpPr>
          <p:cNvPr id="138" name="TextShape 3"/>
          <p:cNvSpPr txBox="1"/>
          <p:nvPr/>
        </p:nvSpPr>
        <p:spPr>
          <a:xfrm>
            <a:off x="767160" y="1224000"/>
            <a:ext cx="6201000" cy="23454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1. </a:t>
            </a: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2"/>
              </a:rPr>
              <a:t>Определение</a:t>
            </a:r>
            <a:endParaRPr b="0" lang="ru-RU" sz="2000" spc="-1" strike="noStrike">
              <a:latin typeface="Arial"/>
            </a:endParaRPr>
          </a:p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2.</a:t>
            </a: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3"/>
              </a:rPr>
              <a:t> История создания</a:t>
            </a:r>
            <a:endParaRPr b="0" lang="ru-RU" sz="2000" spc="-1" strike="noStrike">
              <a:latin typeface="Arial"/>
            </a:endParaRPr>
          </a:p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3. </a:t>
            </a: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4"/>
              </a:rPr>
              <a:t>Причины возникновения</a:t>
            </a: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endParaRPr b="0" lang="ru-RU" sz="2000" spc="-1" strike="noStrike">
              <a:latin typeface="Arial"/>
            </a:endParaRPr>
          </a:p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4. </a:t>
            </a: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5"/>
              </a:rPr>
              <a:t>4 ценности Aigle манифеста</a:t>
            </a:r>
            <a:endParaRPr b="0" lang="ru-RU" sz="2000" spc="-1" strike="noStrike">
              <a:latin typeface="Arial"/>
            </a:endParaRPr>
          </a:p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5. </a:t>
            </a: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6"/>
              </a:rPr>
              <a:t>12 принципов Agile-манифеста </a:t>
            </a:r>
            <a:endParaRPr b="0" lang="ru-RU" sz="2000" spc="-1" strike="noStrike">
              <a:latin typeface="Arial"/>
            </a:endParaRPr>
          </a:p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6. </a:t>
            </a: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7"/>
              </a:rPr>
              <a:t>Свод правил Agile-манифеста</a:t>
            </a:r>
            <a:endParaRPr b="0" lang="ru-RU" sz="2000" spc="-1" strike="noStrike">
              <a:latin typeface="Arial"/>
            </a:endParaRPr>
          </a:p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7. </a:t>
            </a: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8"/>
              </a:rPr>
              <a:t>Достоинства и недостатки правил Agile-манифеста</a:t>
            </a:r>
            <a:endParaRPr b="0" lang="ru-RU" sz="2000" spc="-1" strike="noStrike">
              <a:latin typeface="Arial"/>
            </a:endParaRPr>
          </a:p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8.</a:t>
            </a: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9"/>
              </a:rPr>
              <a:t>Оценка результативности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39" name="TextShape 4"/>
          <p:cNvSpPr txBox="1"/>
          <p:nvPr/>
        </p:nvSpPr>
        <p:spPr>
          <a:xfrm>
            <a:off x="3164040" y="5350680"/>
            <a:ext cx="3765240" cy="427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ивности</a:t>
            </a:r>
            <a:endParaRPr b="0" lang="ru-RU" sz="2400" spc="-1" strike="noStrike">
              <a:latin typeface="Arial"/>
            </a:endParaRPr>
          </a:p>
        </p:txBody>
      </p:sp>
    </p:spTree>
  </p:cSld>
  <p:transition spd="slow">
    <p:wipe dir="l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icture 3" descr=""/>
          <p:cNvPicPr/>
          <p:nvPr/>
        </p:nvPicPr>
        <p:blipFill>
          <a:blip r:embed="rId1"/>
          <a:stretch/>
        </p:blipFill>
        <p:spPr>
          <a:xfrm>
            <a:off x="107640" y="68760"/>
            <a:ext cx="1163880" cy="362160"/>
          </a:xfrm>
          <a:prstGeom prst="rect">
            <a:avLst/>
          </a:prstGeom>
          <a:ln>
            <a:noFill/>
          </a:ln>
        </p:spPr>
      </p:pic>
      <p:sp>
        <p:nvSpPr>
          <p:cNvPr id="141" name="CustomShape 1"/>
          <p:cNvSpPr/>
          <p:nvPr/>
        </p:nvSpPr>
        <p:spPr>
          <a:xfrm>
            <a:off x="0" y="548640"/>
            <a:ext cx="9143640" cy="456120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Определение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6856920" y="68760"/>
            <a:ext cx="221256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100" spc="-1" strike="noStrike">
                <a:solidFill>
                  <a:srgbClr val="a50021"/>
                </a:solidFill>
                <a:latin typeface="Times New Roman"/>
              </a:rPr>
              <a:t>НИЖЕГОРОДСКИЙ ИНСТИТУТ  УПРАВЛЕНИЯ</a:t>
            </a:r>
            <a:endParaRPr b="0" lang="ru-RU" sz="1100" spc="-1" strike="noStrike">
              <a:latin typeface="Arial"/>
            </a:endParaRPr>
          </a:p>
        </p:txBody>
      </p:sp>
      <p:sp>
        <p:nvSpPr>
          <p:cNvPr id="143" name="CustomShape 3"/>
          <p:cNvSpPr/>
          <p:nvPr/>
        </p:nvSpPr>
        <p:spPr>
          <a:xfrm>
            <a:off x="539640" y="1127520"/>
            <a:ext cx="8064360" cy="2529720"/>
          </a:xfrm>
          <a:prstGeom prst="rect">
            <a:avLst/>
          </a:prstGeom>
          <a:noFill/>
          <a:ln>
            <a:solidFill>
              <a:srgbClr val="99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Манифест гибкой разработки программного обеспечения </a:t>
            </a:r>
            <a:r>
              <a:rPr b="1" i="1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(англ. Agile Manifesto) </a:t>
            </a: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— основной документ, содержащий описание ценностей и принципов гибкой разработки программного обеспечения, разработанный в феврале 2001 года на встрече 17 независимых практиков нескольких методик программирования, именующих себя «Agile Alliance».</a:t>
            </a:r>
            <a:endParaRPr b="0" lang="ru-RU" sz="2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Текст манифеста доступен на более чем 50 языках (в т. ч. на русском), и включает в себя 4 ценности и 12 принципов.</a:t>
            </a:r>
            <a:endParaRPr b="0" lang="ru-RU" sz="2000" spc="-1" strike="noStrike">
              <a:latin typeface="Arial"/>
            </a:endParaRPr>
          </a:p>
        </p:txBody>
      </p:sp>
      <p:pic>
        <p:nvPicPr>
          <p:cNvPr id="144" name="Picture 2" descr="https://gimnazia-baimenova.ru/wp-content/uploads/2019/04/agile-manifesto.png"/>
          <p:cNvPicPr/>
          <p:nvPr/>
        </p:nvPicPr>
        <p:blipFill>
          <a:blip r:embed="rId2"/>
          <a:srcRect l="0" t="28997" r="0" b="26562"/>
          <a:stretch/>
        </p:blipFill>
        <p:spPr>
          <a:xfrm>
            <a:off x="971640" y="4077000"/>
            <a:ext cx="7445520" cy="1861560"/>
          </a:xfrm>
          <a:prstGeom prst="rect">
            <a:avLst/>
          </a:prstGeom>
          <a:ln>
            <a:noFill/>
          </a:ln>
        </p:spPr>
      </p:pic>
      <p:sp>
        <p:nvSpPr>
          <p:cNvPr id="145" name="TextShape 4"/>
          <p:cNvSpPr txBox="1"/>
          <p:nvPr/>
        </p:nvSpPr>
        <p:spPr>
          <a:xfrm>
            <a:off x="8802000" y="6464520"/>
            <a:ext cx="338400" cy="37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3"/>
              </a:rPr>
              <a:t>&lt;</a:t>
            </a:r>
            <a:endParaRPr b="0" lang="ru-RU" sz="2000" spc="-1" strike="noStrike">
              <a:latin typeface="Arial"/>
            </a:endParaRPr>
          </a:p>
        </p:txBody>
      </p:sp>
    </p:spTree>
  </p:cSld>
  <p:transition spd="slow">
    <p:wipe dir="l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icture 3" descr=""/>
          <p:cNvPicPr/>
          <p:nvPr/>
        </p:nvPicPr>
        <p:blipFill>
          <a:blip r:embed="rId1"/>
          <a:stretch/>
        </p:blipFill>
        <p:spPr>
          <a:xfrm>
            <a:off x="107640" y="68760"/>
            <a:ext cx="1163880" cy="362160"/>
          </a:xfrm>
          <a:prstGeom prst="rect">
            <a:avLst/>
          </a:prstGeom>
          <a:ln>
            <a:noFill/>
          </a:ln>
        </p:spPr>
      </p:pic>
      <p:sp>
        <p:nvSpPr>
          <p:cNvPr id="147" name="CustomShape 1"/>
          <p:cNvSpPr/>
          <p:nvPr/>
        </p:nvSpPr>
        <p:spPr>
          <a:xfrm>
            <a:off x="0" y="431280"/>
            <a:ext cx="9143640" cy="395280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000" spc="-1" strike="noStrike">
                <a:solidFill>
                  <a:srgbClr val="ffffff"/>
                </a:solidFill>
                <a:latin typeface="Times New Roman"/>
              </a:rPr>
              <a:t>История создания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6856920" y="68760"/>
            <a:ext cx="221256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100" spc="-1" strike="noStrike">
                <a:solidFill>
                  <a:srgbClr val="a50021"/>
                </a:solidFill>
                <a:latin typeface="Times New Roman"/>
              </a:rPr>
              <a:t>НИЖЕГОРОДСКИЙ ИНСТИТУТ  УПРАВЛЕНИЯ</a:t>
            </a:r>
            <a:endParaRPr b="0" lang="ru-RU" sz="1100" spc="-1" strike="noStrike">
              <a:latin typeface="Arial"/>
            </a:endParaRPr>
          </a:p>
        </p:txBody>
      </p:sp>
      <p:pic>
        <p:nvPicPr>
          <p:cNvPr id="149" name="Рисунок 1" descr=""/>
          <p:cNvPicPr/>
          <p:nvPr/>
        </p:nvPicPr>
        <p:blipFill>
          <a:blip r:embed="rId2"/>
          <a:stretch/>
        </p:blipFill>
        <p:spPr>
          <a:xfrm>
            <a:off x="611640" y="874080"/>
            <a:ext cx="7920360" cy="5970960"/>
          </a:xfrm>
          <a:prstGeom prst="rect">
            <a:avLst/>
          </a:prstGeom>
          <a:ln>
            <a:noFill/>
          </a:ln>
        </p:spPr>
      </p:pic>
      <p:sp>
        <p:nvSpPr>
          <p:cNvPr id="150" name="TextShape 3"/>
          <p:cNvSpPr txBox="1"/>
          <p:nvPr/>
        </p:nvSpPr>
        <p:spPr>
          <a:xfrm>
            <a:off x="8802000" y="6464880"/>
            <a:ext cx="338400" cy="37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3"/>
              </a:rPr>
              <a:t>&lt;</a:t>
            </a:r>
            <a:endParaRPr b="0" lang="ru-RU" sz="2000" spc="-1" strike="noStrike">
              <a:latin typeface="Arial"/>
            </a:endParaRPr>
          </a:p>
        </p:txBody>
      </p:sp>
    </p:spTree>
  </p:cSld>
  <p:transition spd="slow">
    <p:wipe dir="l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Picture 3" descr=""/>
          <p:cNvPicPr/>
          <p:nvPr/>
        </p:nvPicPr>
        <p:blipFill>
          <a:blip r:embed="rId1"/>
          <a:stretch/>
        </p:blipFill>
        <p:spPr>
          <a:xfrm>
            <a:off x="107640" y="68760"/>
            <a:ext cx="1163880" cy="362160"/>
          </a:xfrm>
          <a:prstGeom prst="rect">
            <a:avLst/>
          </a:prstGeom>
          <a:ln>
            <a:noFill/>
          </a:ln>
        </p:spPr>
      </p:pic>
      <p:sp>
        <p:nvSpPr>
          <p:cNvPr id="152" name="CustomShape 1"/>
          <p:cNvSpPr/>
          <p:nvPr/>
        </p:nvSpPr>
        <p:spPr>
          <a:xfrm>
            <a:off x="0" y="548640"/>
            <a:ext cx="9143640" cy="456120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Причины возникновения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6856920" y="68760"/>
            <a:ext cx="221256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100" spc="-1" strike="noStrike">
                <a:solidFill>
                  <a:srgbClr val="a50021"/>
                </a:solidFill>
                <a:latin typeface="Times New Roman"/>
              </a:rPr>
              <a:t>НИЖЕГОРОДСКИЙ ИНСТИТУТ  УПРАВЛЕНИЯ</a:t>
            </a:r>
            <a:endParaRPr b="0" lang="ru-RU" sz="1100" spc="-1" strike="noStrike">
              <a:latin typeface="Arial"/>
            </a:endParaRPr>
          </a:p>
        </p:txBody>
      </p:sp>
      <p:sp>
        <p:nvSpPr>
          <p:cNvPr id="154" name="CustomShape 3"/>
          <p:cNvSpPr/>
          <p:nvPr/>
        </p:nvSpPr>
        <p:spPr>
          <a:xfrm>
            <a:off x="539640" y="1268640"/>
            <a:ext cx="8064360" cy="2224800"/>
          </a:xfrm>
          <a:prstGeom prst="rect">
            <a:avLst/>
          </a:prstGeom>
          <a:noFill/>
          <a:ln>
            <a:solidFill>
              <a:srgbClr val="99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Возникновение идеи Agile обусловлено общей усталостью разработчиков от чрезмерной бюрократии и строгости. В какой-то момент пришло осознание, что создание инновационных продуктов по прежним методикам уже невозможно. И тогда, в 2001 году группа разработчиков мира в составе 17 человек собралась в штате Юта и приняла своего рода манифест, декларирующий принципиально новые правила разработки.</a:t>
            </a:r>
            <a:endParaRPr b="0" lang="ru-RU" sz="2000" spc="-1" strike="noStrike">
              <a:latin typeface="Arial"/>
            </a:endParaRPr>
          </a:p>
        </p:txBody>
      </p:sp>
      <p:pic>
        <p:nvPicPr>
          <p:cNvPr id="155" name="Picture 2" descr="https://gimnazia-baimenova.ru/wp-content/uploads/2019/04/agile-manifesto.png"/>
          <p:cNvPicPr/>
          <p:nvPr/>
        </p:nvPicPr>
        <p:blipFill>
          <a:blip r:embed="rId2"/>
          <a:srcRect l="0" t="28997" r="0" b="26562"/>
          <a:stretch/>
        </p:blipFill>
        <p:spPr>
          <a:xfrm>
            <a:off x="971640" y="4077000"/>
            <a:ext cx="7445520" cy="1861560"/>
          </a:xfrm>
          <a:prstGeom prst="rect">
            <a:avLst/>
          </a:prstGeom>
          <a:ln>
            <a:noFill/>
          </a:ln>
        </p:spPr>
      </p:pic>
      <p:sp>
        <p:nvSpPr>
          <p:cNvPr id="156" name="TextShape 4"/>
          <p:cNvSpPr txBox="1"/>
          <p:nvPr/>
        </p:nvSpPr>
        <p:spPr>
          <a:xfrm>
            <a:off x="8802000" y="6464880"/>
            <a:ext cx="338400" cy="37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3"/>
              </a:rPr>
              <a:t>&lt;</a:t>
            </a:r>
            <a:endParaRPr b="0" lang="ru-RU" sz="2000" spc="-1" strike="noStrike">
              <a:latin typeface="Arial"/>
            </a:endParaRPr>
          </a:p>
        </p:txBody>
      </p:sp>
    </p:spTree>
  </p:cSld>
  <p:transition spd="slow">
    <p:wipe dir="l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Picture 3" descr=""/>
          <p:cNvPicPr/>
          <p:nvPr/>
        </p:nvPicPr>
        <p:blipFill>
          <a:blip r:embed="rId1"/>
          <a:stretch/>
        </p:blipFill>
        <p:spPr>
          <a:xfrm>
            <a:off x="107640" y="68760"/>
            <a:ext cx="1163880" cy="362160"/>
          </a:xfrm>
          <a:prstGeom prst="rect">
            <a:avLst/>
          </a:prstGeom>
          <a:ln>
            <a:noFill/>
          </a:ln>
        </p:spPr>
      </p:pic>
      <p:sp>
        <p:nvSpPr>
          <p:cNvPr id="158" name="CustomShape 1"/>
          <p:cNvSpPr/>
          <p:nvPr/>
        </p:nvSpPr>
        <p:spPr>
          <a:xfrm>
            <a:off x="-720" y="657000"/>
            <a:ext cx="9143640" cy="456120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4 ценности </a:t>
            </a:r>
            <a:r>
              <a:rPr b="1" lang="en-US" sz="2400" spc="-1" strike="noStrike">
                <a:solidFill>
                  <a:srgbClr val="ffffff"/>
                </a:solidFill>
                <a:latin typeface="Times New Roman"/>
              </a:rPr>
              <a:t>Agile-</a:t>
            </a:r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манифеста 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159" name="CustomShape 2"/>
          <p:cNvSpPr/>
          <p:nvPr/>
        </p:nvSpPr>
        <p:spPr>
          <a:xfrm>
            <a:off x="6856920" y="68760"/>
            <a:ext cx="221256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100" spc="-1" strike="noStrike">
                <a:solidFill>
                  <a:srgbClr val="a50021"/>
                </a:solidFill>
                <a:latin typeface="Times New Roman"/>
              </a:rPr>
              <a:t>НИЖЕГОРОДСКИЙ ИНСТИТУТ  УПРАВЛЕНИЯ</a:t>
            </a:r>
            <a:endParaRPr b="0" lang="ru-RU" sz="1100" spc="-1" strike="noStrike">
              <a:latin typeface="Arial"/>
            </a:endParaRPr>
          </a:p>
        </p:txBody>
      </p:sp>
      <p:pic>
        <p:nvPicPr>
          <p:cNvPr id="160" name="Рисунок 5" descr=""/>
          <p:cNvPicPr/>
          <p:nvPr/>
        </p:nvPicPr>
        <p:blipFill>
          <a:blip r:embed="rId2"/>
          <a:srcRect l="4002" t="23540" r="5646" b="13461"/>
          <a:stretch/>
        </p:blipFill>
        <p:spPr>
          <a:xfrm>
            <a:off x="107640" y="1412640"/>
            <a:ext cx="8949960" cy="4680000"/>
          </a:xfrm>
          <a:prstGeom prst="rect">
            <a:avLst/>
          </a:prstGeom>
          <a:ln>
            <a:noFill/>
          </a:ln>
        </p:spPr>
      </p:pic>
      <p:sp>
        <p:nvSpPr>
          <p:cNvPr id="161" name="TextShape 3"/>
          <p:cNvSpPr txBox="1"/>
          <p:nvPr/>
        </p:nvSpPr>
        <p:spPr>
          <a:xfrm>
            <a:off x="8802000" y="6464880"/>
            <a:ext cx="338400" cy="37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3"/>
              </a:rPr>
              <a:t>&lt;</a:t>
            </a:r>
            <a:endParaRPr b="0" lang="ru-RU" sz="2000" spc="-1" strike="noStrike">
              <a:latin typeface="Arial"/>
            </a:endParaRPr>
          </a:p>
        </p:txBody>
      </p:sp>
    </p:spTree>
  </p:cSld>
  <p:transition spd="slow">
    <p:wipe dir="l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3" descr=""/>
          <p:cNvPicPr/>
          <p:nvPr/>
        </p:nvPicPr>
        <p:blipFill>
          <a:blip r:embed="rId1"/>
          <a:stretch/>
        </p:blipFill>
        <p:spPr>
          <a:xfrm>
            <a:off x="107640" y="68760"/>
            <a:ext cx="1163880" cy="362160"/>
          </a:xfrm>
          <a:prstGeom prst="rect">
            <a:avLst/>
          </a:prstGeom>
          <a:ln>
            <a:noFill/>
          </a:ln>
        </p:spPr>
      </p:pic>
      <p:sp>
        <p:nvSpPr>
          <p:cNvPr id="163" name="CustomShape 1"/>
          <p:cNvSpPr/>
          <p:nvPr/>
        </p:nvSpPr>
        <p:spPr>
          <a:xfrm>
            <a:off x="0" y="620640"/>
            <a:ext cx="9143640" cy="456120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12 принципов </a:t>
            </a:r>
            <a:r>
              <a:rPr b="1" lang="en-US" sz="2400" spc="-1" strike="noStrike">
                <a:solidFill>
                  <a:srgbClr val="ffffff"/>
                </a:solidFill>
                <a:latin typeface="Times New Roman"/>
              </a:rPr>
              <a:t>Agile-</a:t>
            </a:r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манифеста 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6856920" y="68760"/>
            <a:ext cx="221256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100" spc="-1" strike="noStrike">
                <a:solidFill>
                  <a:srgbClr val="a50021"/>
                </a:solidFill>
                <a:latin typeface="Times New Roman"/>
              </a:rPr>
              <a:t>НИЖЕГОРОДСКИЙ ИНСТИТУТ  УПРАВЛЕНИЯ</a:t>
            </a:r>
            <a:endParaRPr b="0" lang="ru-RU" sz="1100" spc="-1" strike="noStrike">
              <a:latin typeface="Arial"/>
            </a:endParaRPr>
          </a:p>
        </p:txBody>
      </p:sp>
      <p:pic>
        <p:nvPicPr>
          <p:cNvPr id="165" name="Рисунок 2" descr=""/>
          <p:cNvPicPr/>
          <p:nvPr/>
        </p:nvPicPr>
        <p:blipFill>
          <a:blip r:embed="rId2"/>
          <a:stretch/>
        </p:blipFill>
        <p:spPr>
          <a:xfrm>
            <a:off x="61200" y="1268640"/>
            <a:ext cx="9088560" cy="5112360"/>
          </a:xfrm>
          <a:prstGeom prst="rect">
            <a:avLst/>
          </a:prstGeom>
          <a:ln>
            <a:noFill/>
          </a:ln>
        </p:spPr>
      </p:pic>
      <p:sp>
        <p:nvSpPr>
          <p:cNvPr id="166" name="TextShape 3"/>
          <p:cNvSpPr txBox="1"/>
          <p:nvPr/>
        </p:nvSpPr>
        <p:spPr>
          <a:xfrm>
            <a:off x="8802000" y="6464880"/>
            <a:ext cx="338400" cy="37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3"/>
              </a:rPr>
              <a:t>&lt;</a:t>
            </a:r>
            <a:endParaRPr b="0" lang="ru-RU" sz="2000" spc="-1" strike="noStrike">
              <a:latin typeface="Arial"/>
            </a:endParaRPr>
          </a:p>
        </p:txBody>
      </p:sp>
    </p:spTree>
  </p:cSld>
  <p:transition spd="slow">
    <p:wipe dir="l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icture 3" descr=""/>
          <p:cNvPicPr/>
          <p:nvPr/>
        </p:nvPicPr>
        <p:blipFill>
          <a:blip r:embed="rId1"/>
          <a:stretch/>
        </p:blipFill>
        <p:spPr>
          <a:xfrm>
            <a:off x="107640" y="68760"/>
            <a:ext cx="1163880" cy="362160"/>
          </a:xfrm>
          <a:prstGeom prst="rect">
            <a:avLst/>
          </a:prstGeom>
          <a:ln>
            <a:noFill/>
          </a:ln>
        </p:spPr>
      </p:pic>
      <p:sp>
        <p:nvSpPr>
          <p:cNvPr id="168" name="CustomShape 1"/>
          <p:cNvSpPr/>
          <p:nvPr/>
        </p:nvSpPr>
        <p:spPr>
          <a:xfrm>
            <a:off x="0" y="620640"/>
            <a:ext cx="9143640" cy="456120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Свод правил </a:t>
            </a:r>
            <a:r>
              <a:rPr b="1" lang="en-US" sz="2400" spc="-1" strike="noStrike">
                <a:solidFill>
                  <a:srgbClr val="ffffff"/>
                </a:solidFill>
                <a:latin typeface="Times New Roman"/>
              </a:rPr>
              <a:t>Agile-</a:t>
            </a:r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манифеста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6856920" y="68760"/>
            <a:ext cx="221256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100" spc="-1" strike="noStrike">
                <a:solidFill>
                  <a:srgbClr val="a50021"/>
                </a:solidFill>
                <a:latin typeface="Times New Roman"/>
              </a:rPr>
              <a:t>НИЖЕГОРОДСКИЙ ИНСТИТУТ  УПРАВЛЕНИЯ</a:t>
            </a:r>
            <a:endParaRPr b="0" lang="ru-RU" sz="1100" spc="-1" strike="noStrike">
              <a:latin typeface="Arial"/>
            </a:endParaRPr>
          </a:p>
        </p:txBody>
      </p:sp>
      <p:pic>
        <p:nvPicPr>
          <p:cNvPr id="170" name="Рисунок 1" descr=""/>
          <p:cNvPicPr/>
          <p:nvPr/>
        </p:nvPicPr>
        <p:blipFill>
          <a:blip r:embed="rId2"/>
          <a:srcRect l="0" t="0" r="0" b="5144"/>
          <a:stretch/>
        </p:blipFill>
        <p:spPr>
          <a:xfrm>
            <a:off x="1521360" y="3099600"/>
            <a:ext cx="6100560" cy="3758040"/>
          </a:xfrm>
          <a:prstGeom prst="rect">
            <a:avLst/>
          </a:prstGeom>
          <a:ln>
            <a:noFill/>
          </a:ln>
        </p:spPr>
      </p:pic>
      <p:sp>
        <p:nvSpPr>
          <p:cNvPr id="171" name="CustomShape 3"/>
          <p:cNvSpPr/>
          <p:nvPr/>
        </p:nvSpPr>
        <p:spPr>
          <a:xfrm>
            <a:off x="689760" y="1271520"/>
            <a:ext cx="7482600" cy="1919160"/>
          </a:xfrm>
          <a:prstGeom prst="rect">
            <a:avLst/>
          </a:prstGeom>
          <a:noFill/>
          <a:ln>
            <a:solidFill>
              <a:srgbClr val="97191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ru-RU" sz="2400" spc="-1" strike="noStrike">
                <a:solidFill>
                  <a:srgbClr val="000000"/>
                </a:solidFill>
                <a:latin typeface="Times New Roman"/>
                <a:ea typeface="Calibri"/>
              </a:rPr>
              <a:t>1) Клиент и члены команды работают вместе</a:t>
            </a:r>
            <a:endParaRPr b="0" lang="ru-RU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2400" spc="-1" strike="noStrike">
                <a:solidFill>
                  <a:srgbClr val="000000"/>
                </a:solidFill>
                <a:latin typeface="Times New Roman"/>
                <a:ea typeface="Calibri"/>
              </a:rPr>
              <a:t>2) Разделение объема проекта на несколько составных частей</a:t>
            </a:r>
            <a:endParaRPr b="0" lang="ru-RU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2400" spc="-1" strike="noStrike">
                <a:solidFill>
                  <a:srgbClr val="000000"/>
                </a:solidFill>
                <a:latin typeface="Times New Roman"/>
                <a:ea typeface="Calibri"/>
              </a:rPr>
              <a:t>3) Постоянное развитие участников</a:t>
            </a:r>
            <a:endParaRPr b="0" lang="ru-RU" sz="2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ru-RU" sz="2400" spc="-1" strike="noStrike">
                <a:solidFill>
                  <a:srgbClr val="000000"/>
                </a:solidFill>
                <a:latin typeface="Times New Roman"/>
                <a:ea typeface="Calibri"/>
              </a:rPr>
              <a:t>4) Проект делится на спринты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172" name="TextShape 4"/>
          <p:cNvSpPr txBox="1"/>
          <p:nvPr/>
        </p:nvSpPr>
        <p:spPr>
          <a:xfrm>
            <a:off x="8802000" y="6464880"/>
            <a:ext cx="338400" cy="37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3"/>
              </a:rPr>
              <a:t>&lt;</a:t>
            </a:r>
            <a:endParaRPr b="0" lang="ru-RU" sz="2000" spc="-1" strike="noStrike">
              <a:latin typeface="Arial"/>
            </a:endParaRPr>
          </a:p>
        </p:txBody>
      </p:sp>
    </p:spTree>
  </p:cSld>
  <p:transition spd="slow">
    <p:wipe dir="l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Picture 3" descr=""/>
          <p:cNvPicPr/>
          <p:nvPr/>
        </p:nvPicPr>
        <p:blipFill>
          <a:blip r:embed="rId1"/>
          <a:stretch/>
        </p:blipFill>
        <p:spPr>
          <a:xfrm>
            <a:off x="107640" y="68760"/>
            <a:ext cx="1163880" cy="362160"/>
          </a:xfrm>
          <a:prstGeom prst="rect">
            <a:avLst/>
          </a:prstGeom>
          <a:ln>
            <a:noFill/>
          </a:ln>
        </p:spPr>
      </p:pic>
      <p:sp>
        <p:nvSpPr>
          <p:cNvPr id="174" name="CustomShape 1"/>
          <p:cNvSpPr/>
          <p:nvPr/>
        </p:nvSpPr>
        <p:spPr>
          <a:xfrm>
            <a:off x="0" y="620640"/>
            <a:ext cx="9143640" cy="456120"/>
          </a:xfrm>
          <a:prstGeom prst="rect">
            <a:avLst/>
          </a:prstGeom>
          <a:solidFill>
            <a:srgbClr val="971914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Достоинства и недостатки правил </a:t>
            </a:r>
            <a:r>
              <a:rPr b="1" lang="en-US" sz="2400" spc="-1" strike="noStrike">
                <a:solidFill>
                  <a:srgbClr val="ffffff"/>
                </a:solidFill>
                <a:latin typeface="Times New Roman"/>
              </a:rPr>
              <a:t>Agile-</a:t>
            </a:r>
            <a:r>
              <a:rPr b="1" lang="ru-RU" sz="2400" spc="-1" strike="noStrike">
                <a:solidFill>
                  <a:srgbClr val="ffffff"/>
                </a:solidFill>
                <a:latin typeface="Times New Roman"/>
              </a:rPr>
              <a:t>манифеста 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175" name="CustomShape 2"/>
          <p:cNvSpPr/>
          <p:nvPr/>
        </p:nvSpPr>
        <p:spPr>
          <a:xfrm>
            <a:off x="6856920" y="68760"/>
            <a:ext cx="221256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ru-RU" sz="1100" spc="-1" strike="noStrike">
                <a:solidFill>
                  <a:srgbClr val="a50021"/>
                </a:solidFill>
                <a:latin typeface="Times New Roman"/>
              </a:rPr>
              <a:t>НИЖЕГОРОДСКИЙ ИНСТИТУТ  УПРАВЛЕНИЯ</a:t>
            </a:r>
            <a:endParaRPr b="0" lang="ru-RU" sz="1100" spc="-1" strike="noStrike">
              <a:latin typeface="Arial"/>
            </a:endParaRPr>
          </a:p>
        </p:txBody>
      </p:sp>
      <p:pic>
        <p:nvPicPr>
          <p:cNvPr id="176" name="Рисунок 1" descr=""/>
          <p:cNvPicPr/>
          <p:nvPr/>
        </p:nvPicPr>
        <p:blipFill>
          <a:blip r:embed="rId2"/>
          <a:stretch/>
        </p:blipFill>
        <p:spPr>
          <a:xfrm>
            <a:off x="69480" y="2205000"/>
            <a:ext cx="9071640" cy="3255840"/>
          </a:xfrm>
          <a:prstGeom prst="rect">
            <a:avLst/>
          </a:prstGeom>
          <a:ln>
            <a:noFill/>
          </a:ln>
        </p:spPr>
      </p:pic>
      <p:sp>
        <p:nvSpPr>
          <p:cNvPr id="177" name="TextShape 3"/>
          <p:cNvSpPr txBox="1"/>
          <p:nvPr/>
        </p:nvSpPr>
        <p:spPr>
          <a:xfrm>
            <a:off x="8802000" y="6464880"/>
            <a:ext cx="338400" cy="378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ru-RU" sz="2000" spc="-1" strike="noStrike">
                <a:solidFill>
                  <a:srgbClr val="000000"/>
                </a:solidFill>
                <a:latin typeface="Times New Roman"/>
                <a:ea typeface="Times New Roman"/>
                <a:hlinkClick r:id="rId3"/>
              </a:rPr>
              <a:t>&lt;</a:t>
            </a:r>
            <a:endParaRPr b="0" lang="ru-RU" sz="2000" spc="-1" strike="noStrike">
              <a:latin typeface="Arial"/>
            </a:endParaRPr>
          </a:p>
        </p:txBody>
      </p:sp>
    </p:spTree>
  </p:cSld>
  <p:transition spd="slow">
    <p:wipe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5681</TotalTime>
  <Application>LibreOffice/6.4.5.2$Windows_x86 LibreOffice_project/a726b36747cf2001e06b58ad5db1aa3a9a1872d6</Application>
  <Words>321</Words>
  <Paragraphs>55</Paragraphs>
  <Company>Reanimator Extreme Edition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2017-06-05T17:34:49Z</dcterms:created>
  <dc:creator>DNA7 X64</dc:creator>
  <dc:description/>
  <dc:language>ru-RU</dc:language>
  <cp:lastModifiedBy/>
  <cp:lastPrinted>2017-09-12T04:21:56Z</cp:lastPrinted>
  <dcterms:modified xsi:type="dcterms:W3CDTF">2023-02-28T17:24:21Z</dcterms:modified>
  <cp:revision>554</cp:revision>
  <dc:subject/>
  <dc:title>Использование информационных технологий в управлении персоналом муниципальной службы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Reanimator Extreme Edition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Экран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10</vt:i4>
  </property>
</Properties>
</file>